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6" r:id="rId1"/>
    <p:sldMasterId id="2147483878" r:id="rId2"/>
    <p:sldMasterId id="2147483854" r:id="rId3"/>
  </p:sldMasterIdLst>
  <p:notesMasterIdLst>
    <p:notesMasterId r:id="rId22"/>
  </p:notesMasterIdLst>
  <p:handoutMasterIdLst>
    <p:handoutMasterId r:id="rId23"/>
  </p:handoutMasterIdLst>
  <p:sldIdLst>
    <p:sldId id="284" r:id="rId4"/>
    <p:sldId id="369" r:id="rId5"/>
    <p:sldId id="370" r:id="rId6"/>
    <p:sldId id="372" r:id="rId7"/>
    <p:sldId id="386" r:id="rId8"/>
    <p:sldId id="373" r:id="rId9"/>
    <p:sldId id="374" r:id="rId10"/>
    <p:sldId id="375" r:id="rId11"/>
    <p:sldId id="378" r:id="rId12"/>
    <p:sldId id="376" r:id="rId13"/>
    <p:sldId id="377" r:id="rId14"/>
    <p:sldId id="381" r:id="rId15"/>
    <p:sldId id="380" r:id="rId16"/>
    <p:sldId id="379" r:id="rId17"/>
    <p:sldId id="382" r:id="rId18"/>
    <p:sldId id="383" r:id="rId19"/>
    <p:sldId id="385" r:id="rId20"/>
    <p:sldId id="384" r:id="rId21"/>
  </p:sldIdLst>
  <p:sldSz cx="12192000" cy="6858000"/>
  <p:notesSz cx="7104063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Vengust" initials="NV" lastIdx="3" clrIdx="0">
    <p:extLst>
      <p:ext uri="{19B8F6BF-5375-455C-9EA6-DF929625EA0E}">
        <p15:presenceInfo xmlns:p15="http://schemas.microsoft.com/office/powerpoint/2012/main" userId="S-1-5-21-575579602-2976701627-239021437-1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359"/>
    <a:srgbClr val="79E7A6"/>
    <a:srgbClr val="70F088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590" autoAdjust="0"/>
  </p:normalViewPr>
  <p:slideViewPr>
    <p:cSldViewPr>
      <p:cViewPr varScale="1">
        <p:scale>
          <a:sx n="99" d="100"/>
          <a:sy n="99" d="100"/>
        </p:scale>
        <p:origin x="88" y="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/>
          <a:lstStyle>
            <a:lvl1pPr algn="l">
              <a:defRPr sz="1200"/>
            </a:lvl1pPr>
          </a:lstStyle>
          <a:p>
            <a:r>
              <a:rPr lang="sl-SI" smtClean="0"/>
              <a:t>Informativni dan za študijske programe 3. stopnje, Fakulteta za elektrotehniko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/>
          <a:lstStyle>
            <a:lvl1pPr algn="r">
              <a:defRPr sz="1200"/>
            </a:lvl1pPr>
          </a:lstStyle>
          <a:p>
            <a:r>
              <a:rPr lang="en-US" smtClean="0"/>
              <a:t>17. 4. 2024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 anchor="b"/>
          <a:lstStyle>
            <a:lvl1pPr algn="l">
              <a:defRPr sz="1200"/>
            </a:lvl1pPr>
          </a:lstStyle>
          <a:p>
            <a:r>
              <a:rPr lang="sl-SI" smtClean="0"/>
              <a:t>bostjan.batagelj@fe.uni-lj.si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 anchor="b"/>
          <a:lstStyle>
            <a:lvl1pPr algn="r">
              <a:defRPr sz="1200"/>
            </a:lvl1pPr>
          </a:lstStyle>
          <a:p>
            <a:fld id="{A1389268-05BE-4760-B329-8A2924BB52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34041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/>
          <a:lstStyle>
            <a:lvl1pPr algn="l">
              <a:defRPr sz="1200"/>
            </a:lvl1pPr>
          </a:lstStyle>
          <a:p>
            <a:r>
              <a:rPr lang="sl-SI" smtClean="0"/>
              <a:t>Informativni dan za študijske programe 3. stopnje, Fakulteta za elektrotehniko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/>
          <a:lstStyle>
            <a:lvl1pPr algn="r">
              <a:defRPr sz="1200"/>
            </a:lvl1pPr>
          </a:lstStyle>
          <a:p>
            <a:r>
              <a:rPr lang="en-US" smtClean="0"/>
              <a:t>17. 4. 2024</a:t>
            </a:r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7837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4" tIns="46982" rIns="93964" bIns="46982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3964" tIns="46982" rIns="93964" bIns="469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 anchor="b"/>
          <a:lstStyle>
            <a:lvl1pPr algn="l">
              <a:defRPr sz="1200"/>
            </a:lvl1pPr>
          </a:lstStyle>
          <a:p>
            <a:r>
              <a:rPr lang="sl-SI" smtClean="0"/>
              <a:t>bostjan.batagelj@fe.uni-lj.si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3964" tIns="46982" rIns="93964" bIns="46982" rtlCol="0" anchor="b"/>
          <a:lstStyle>
            <a:lvl1pPr algn="r">
              <a:defRPr sz="1200"/>
            </a:lvl1pPr>
          </a:lstStyle>
          <a:p>
            <a:fld id="{E809D015-A60A-44A0-8B68-7926862E52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225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Nariši krog poznanega znanja na področju elektrotehnike in prikaži novo znanje. 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D015-A60A-44A0-8B68-7926862E528D}" type="slidenum">
              <a:rPr lang="sl-SI" smtClean="0"/>
              <a:t>4</a:t>
            </a:fld>
            <a:endParaRPr lang="sl-SI"/>
          </a:p>
        </p:txBody>
      </p:sp>
      <p:sp>
        <p:nvSpPr>
          <p:cNvPr id="5" name="Označba mest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l-SI" smtClean="0"/>
              <a:t>Informativni dan za študijske programe 3. stopnje, Fakulteta za elektrotehniko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bostjan.batagelj@fe.uni-lj.si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17. 4. 2024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763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Nariši krog poznanega znanja na področju elektrotehnike in prikaži novo znanje. 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D015-A60A-44A0-8B68-7926862E528D}" type="slidenum">
              <a:rPr lang="sl-SI" smtClean="0"/>
              <a:t>5</a:t>
            </a:fld>
            <a:endParaRPr lang="sl-SI"/>
          </a:p>
        </p:txBody>
      </p:sp>
      <p:sp>
        <p:nvSpPr>
          <p:cNvPr id="5" name="Označba mest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l-SI" smtClean="0"/>
              <a:t>Informativni dan za študijske programe 3. stopnje, Fakulteta za elektrotehniko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bostjan.batagelj@fe.uni-lj.si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17. 4. 2024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9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Kvantne tehnologije, umetna </a:t>
            </a:r>
            <a:r>
              <a:rPr lang="sl-SI" dirty="0" smtClean="0"/>
              <a:t>inteligenca, mikrovalovna </a:t>
            </a:r>
            <a:r>
              <a:rPr lang="sl-SI" dirty="0" err="1" smtClean="0"/>
              <a:t>fotonika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D015-A60A-44A0-8B68-7926862E528D}" type="slidenum">
              <a:rPr lang="sl-SI" smtClean="0"/>
              <a:t>6</a:t>
            </a:fld>
            <a:endParaRPr lang="sl-SI"/>
          </a:p>
        </p:txBody>
      </p:sp>
      <p:sp>
        <p:nvSpPr>
          <p:cNvPr id="5" name="Označba mest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l-SI" smtClean="0"/>
              <a:t>Informativni dan za študijske programe 3. stopnje, Fakulteta za elektrotehniko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bostjan.batagelj@fe.uni-lj.si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17. 4. 2024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40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Povej anekdoto o doktorskem študentu, ki</a:t>
            </a:r>
            <a:r>
              <a:rPr lang="sl-SI" baseline="0" dirty="0" smtClean="0"/>
              <a:t> je delal doktorat iz kvantnega denarja in nobena revija ni hotela sprejeti v objavo 10 let.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D015-A60A-44A0-8B68-7926862E528D}" type="slidenum">
              <a:rPr lang="sl-SI" smtClean="0"/>
              <a:t>9</a:t>
            </a:fld>
            <a:endParaRPr lang="sl-SI"/>
          </a:p>
        </p:txBody>
      </p:sp>
      <p:sp>
        <p:nvSpPr>
          <p:cNvPr id="5" name="Označba mesta glav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l-SI" smtClean="0"/>
              <a:t>Informativni dan za študijske programe 3. stopnje, Fakulteta za elektrotehniko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l-SI" smtClean="0"/>
              <a:t>bostjan.batagelj@fe.uni-lj.si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17. 4. 2024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3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19FF0-20BA-A8FC-A683-0C8641F9B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C41706-7E96-10F9-DD6A-4003572F3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E56088-96E5-41E6-EA20-87B2477C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D95C-9AF2-416A-9385-2BDD768DA7AB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9E714A-DF25-B90B-0BC0-ABA0210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2097ED7-6F86-E9E1-503C-8562F274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CF51D-B48E-583F-D3EC-E3DFBDAF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5DE44EB-319C-81A5-83EB-F4C9D395F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3F4DA8-6139-8717-7574-462A7C3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525D-8739-4026-9C1F-7093EAD788C8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5ACB57-ED68-7F9A-84D8-4AA62CC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5D5B182-04F9-CBBB-4F20-74234C97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586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0F73D45-1BF9-8698-9089-5A2D0B1DD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59F8147-5657-744A-9C89-0D2B4E12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93E83C9-B3FA-C747-E3E9-A5EC7B4F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FBC-96AE-4E75-A788-D0208E4AA361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1B4733-1188-1171-DAFF-8516BD5B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A096F8-B44B-7B52-68AD-D4CF5772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4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437645-83A5-7428-2DDC-4F464EC0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0B3D53E-E00D-0DC6-938A-EF22D51E5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70DC352-6A0F-BF61-A443-73346001C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979B0-0BCD-4BB8-A055-F040E41F3E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386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4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5D424-3F97-745D-7DCD-D1B2DD0C4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5BD635-A934-133E-7263-A1390645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AEE1C7-29BD-D544-ECD5-34539E59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C40A-C866-4B09-A16F-4A43DDF10B75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87A020-8EEE-541D-A374-8288EBCB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2FDDEC-E439-D560-F854-B8DB6FBE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20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D9E81-189E-2149-E171-C9F6B140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C30574-1B98-1288-80EE-1A14AEED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3BA11B-37AA-4F73-4C01-DA956C71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F749-F8BF-4623-85F3-4ABCD8F300BE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895D17-E655-F8AD-40E7-4EFDECFC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1961C4-172A-18EB-EA55-344D4EAC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37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D5CD35-CEDD-587C-B2A7-321EB46A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F78DEFF-DD30-3FA9-BD0A-CE022E12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EB3E56-32F3-D70A-7CFA-E5F9FF89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B015-3798-4110-B63F-771E77513AEB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F3F8B0-F276-296F-8BF6-CA0B81A8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3B3EA35-FEE6-DB60-1B05-CC0CA444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508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12256-E25C-323E-A924-F4DCB5A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2DF5B5-5568-8F1A-AB22-A9106ECC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FDDA68-D489-EDDC-E4F3-285B582DE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918D60-E276-F184-57BA-872614C0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1AC5-392D-4F44-AD03-1E06292DA260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F07FE3E-46F0-7E78-7A20-B41E91B3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D6729A-7E74-1786-105B-7EFB99E4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463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8DF6E-EA35-2BBA-CA3D-8375D797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C03029-945B-3120-898C-207241C8D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39BCD72-C723-AF40-D494-1F5D05D9E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E087B43-D756-29AD-383F-5452C820C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983FC08-9644-48A5-0BA6-62AEB8A62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A9E1EF9-50D0-B1CD-4428-EFDF736E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3E1D-0A1C-4242-9DF2-264A6E31B6A7}" type="datetime1">
              <a:rPr lang="sl-SI" smtClean="0"/>
              <a:t>21. 04. 2024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F1F101D-E5A2-CDEA-A7FF-100A5008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3BA880B-5F37-83FA-4380-8F2C1A4A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55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1B58EF-6FF9-60E9-A8A4-2E9982A8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4853F95-089E-2FD3-A96C-4FF364F3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31FA-7CA0-4232-A77A-0961CBE20A82}" type="datetime1">
              <a:rPr lang="sl-SI" smtClean="0"/>
              <a:t>21. 04. 2024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CA012C8-CD4F-7A64-B43E-73BA868E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C2C5C1F-273A-F9A7-9D82-D427DAEB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44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926286-4C29-0768-F6E0-34DA4B8D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ADD23C-74B3-D1F3-6D6B-34066819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6C3AB4-3C0F-090A-C7E6-A33CDE6D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9A2B-270A-4FD0-8554-518D24D372A9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A0E52D-1B7E-EAAA-1991-2996673D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7C201D7-0E6A-9E7B-5CCA-B0CFE830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05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9776389-C625-6631-A4CB-13C54023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6B23-C5BC-4F5D-854F-63A994EE45DA}" type="datetime1">
              <a:rPr lang="sl-SI" smtClean="0"/>
              <a:t>21. 04. 2024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A59832B-20EC-C5B0-D8F1-4DEA53A5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F988055-99C4-5C64-6902-C6E35F40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2383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B9EA70-68AE-0F01-1C42-AF3BEC6D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CC1B26-69F5-0184-613F-816A4AFC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18D0AAD-FCD4-8F23-4773-80E851D7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22DEA8C-763D-4B94-40FF-5D667BFF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CDC1-197A-403C-8E17-756A3ACD1F48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248DEC2-2718-1866-7811-5128DF0C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2BC4AF5-C90A-3FC3-A083-70944FAE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74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C133D5-E8FE-60BF-85BC-CBC3CD81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28FD2DD-60F9-2B1D-F181-C43B26A6B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37D6BB3-DC31-8C8A-8526-B2E55D375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C72628-AA30-9BAE-1D5A-7AFF7397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99BF-051D-4EE3-BAAB-BD9B71C23154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9994DF-DA98-BBB6-5295-C17B41C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3376B45-6487-8EF6-AB60-8A3FEE39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37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04434-BFE8-5AB7-90EB-BF32837B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F3DC91-7049-471C-9137-5298218C8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9B96B3-CEFE-96FB-93EC-AB723FE3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0EA3-02EE-402C-A5A1-0697F4EBC2C0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B6DCFE-1333-00B5-8619-4D3E6EC1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8D7A561-E41F-A6B6-D71B-168A3E90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389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4E439C3-5C02-20DA-4ABA-3E4809956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4BDD14-631B-491C-9E29-AD0617DC4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A5B5A4-1797-47DB-3D79-F231EEAF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9C59-35C6-4653-91CD-A06DD7D0C805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E0252A-3414-5089-A132-14B2B128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9DDCF5-6DF1-A1BD-0E83-24F7C21D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627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806DA-31CC-69CF-C412-1BBE533A1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8071B9-8152-96FF-0556-3B258470C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01D9E2-63EE-7C13-A699-826C3F7B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BEC2-E546-41CB-932F-965B908DF798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94A13FF-1ADE-EDD3-AB5E-8D568A61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EE3470-8588-AE68-0DD9-80938F81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905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B9CF9F-C0F4-787B-DDE9-63C59898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C63AF5-7404-3DB4-DACA-77F61267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ED3D984-E970-868F-D784-CABDE49A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BC5D-F1E8-4093-A62F-315EE40E9167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D679D1-A3A7-72C4-F80E-13C7A9C9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F1FE50-AA66-D374-60E0-A5FEBDC9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372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A109F2-A929-5BA8-41FB-FCB6D5BD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0DEA4C4-9B55-B659-C403-BF343B96B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861EB1-ED98-4883-F602-999001F4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EA13-1C92-4CD3-8061-C3DCFC8A0287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7095F1-5BF0-E2C0-7C52-CC0B0054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DB4EF21-5EA3-D346-2FE8-B211E848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441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126423-A22D-27CB-C522-CE86C9C3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CAEF4A-B3B2-77D1-F89C-A6DF0B444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A635AF8-B93D-BBEA-1B59-ADFCA5C7C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CAF323-C0FA-D494-C9ED-DD5B2027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D2B6-CB7D-4185-8C29-371DA796E411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D115E9A-DCC5-46E7-55AA-CF1F627A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7D56BC8-66B3-D2D4-D0FB-819699F4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847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88286C-1F91-AAF4-D6CD-F4BBE7C9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8E27B62-2B1F-6E65-9BB3-AF7B605D6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B9646E1-73F7-EAE0-D7A5-D4601096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1949DAB-47A7-78D5-0FBF-3D915261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0EC5928-7BB6-80A3-E64B-2A6B0A5F8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7309763-97E6-5F66-1405-51670C36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DAE4-0832-4516-937B-C4C8BC7D1464}" type="datetime1">
              <a:rPr lang="sl-SI" smtClean="0"/>
              <a:t>21. 04. 2024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495751F-1D81-FB6D-713B-03DE5295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9062625-7706-C201-81EA-BB50965D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57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C223A0-021A-5D1B-7371-BA4B2525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818F14-FF27-93A1-7E1F-4575F699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EF9D2F-C280-64B9-1C81-7741E9EF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F4A6-165B-4F7B-B5EF-26522C365762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9E19C3-26AF-31C7-4D33-8E48ABA7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21F973-1D14-657D-DB10-34C2E00E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032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C54AD-8C47-EC5A-8078-76C7F0B2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8B0ACBD-FD29-F48D-B3E4-FE502F30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D011-DF4A-4CE3-BD97-1493EB7B62E1}" type="datetime1">
              <a:rPr lang="sl-SI" smtClean="0"/>
              <a:t>21. 04. 2024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DF32A00-8AA4-2FE9-E3E9-F582223B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1D72BA8-E33C-E0EB-124F-9075CBDF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536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8F126DF-6C01-7B5E-0859-03C9DB34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C873-56B7-4DE6-B516-06E2DB633755}" type="datetime1">
              <a:rPr lang="sl-SI" smtClean="0"/>
              <a:t>21. 04. 2024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3711CA1-A886-9CCF-8F33-2B1F4F88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0A5418A-A13A-3205-DCD9-B39304AE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564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EC5610-1D1B-254B-E10C-69063894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BD046F-AAD7-EC26-CD8E-C82B26B1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B7442B7-F38E-CA9E-D4C3-0CF256292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B0DDFAD-340A-02C9-A134-8275F861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DA2-C147-4100-8DF4-9BB404BC2BD9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63C5ACD-E496-0CEA-7FA8-7317BF9D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653086-C606-67A8-A63C-6FA025A5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061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B9480-CC23-4EB7-0D30-39BE3E1C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CF3FA11-7B4A-AE4E-9626-97E06ACA8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26649A3-5BB9-D1D6-A14B-497561DA9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220664D-6782-141D-B919-1D6A2EC0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094F-A1DB-4F86-AB43-F5B5F1D1FB53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F72BBC-E3F2-FB07-AC49-5AA9B392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38ED380-E6E9-E540-4CC8-1E29BDCF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506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ADA070-EFF5-E311-82CD-10939F72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BF07586-07AB-15DB-57F8-5FD62667A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1FA6A4-7B0F-0D46-CC84-14ADE36F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B224-713C-4FDE-B864-1DA453217F1F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7C86E6-BADC-87DA-3BBF-9753DB99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042641-7D47-D45F-7DD6-00A68574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602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8BB6247-ED45-22A5-5E92-004727525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6B071C8-70E5-13DE-B1D5-E7AADE93C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A50B2F0-B76C-4BDE-8591-68BF037D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4514-5765-41E5-8F4E-DA0147D76BEA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453F43-44C4-22F5-ADEE-E1BBBA5C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683EB6-308F-5F0E-FD26-29600C58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98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49A7C-3E24-8D5E-412F-C4597027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40A87F-292E-657C-6127-F2279C043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714009-F161-7806-C9AD-76E3E541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425F11E-5213-FD06-564A-42FA3D1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F7B8-1228-4C9A-9ED3-163ED4573618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6488363-B31C-4CAA-2AB1-96B99025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29FAEA9-5105-6875-7B7D-F6AB4993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55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A68307-7C4F-ED0B-633D-B4C63009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712596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15448D-8DBE-407F-595A-9B57D5CC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61B2A78-172F-8ED5-0453-872352E4E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F822BA5-FDD1-F89C-DB5A-750DEAC27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5998222-5518-B616-4EAE-22406DAA2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19824E7-F0A3-8809-992C-EC4EB5B2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225-68AE-4B69-99DE-13B9412AB253}" type="datetime1">
              <a:rPr lang="sl-SI" smtClean="0"/>
              <a:t>21. 04. 2024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69BEA14-7154-8388-A0B3-43671E59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F89EF43-F690-CA54-9586-6FD39ABB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65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0230AD-9B01-2560-E38D-E0229159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3E12D59-AFC9-A502-0537-D8C8D416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E085-2708-49A2-BA8B-3EECA0648CFC}" type="datetime1">
              <a:rPr lang="sl-SI" smtClean="0"/>
              <a:t>21. 04. 2024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486F606-28BC-D894-FBD2-EB363126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492B10C-98DE-7AE2-D59F-00076653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379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D3518CC-BF29-214D-4825-B60EF213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866-92AA-4ABB-9F0D-B2C70BE184BC}" type="datetime1">
              <a:rPr lang="sl-SI" smtClean="0"/>
              <a:t>21. 04. 2024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33B7858-1EEE-B33C-E483-7599186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6DDB7C9-1AA8-ED52-66D4-8AF28C48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509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5CCACC-8E87-D650-EE6A-70BE0D65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777D80-E7DD-ED59-BCE4-943283815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271A6FA-A035-5F56-7773-57D950042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4E6FCFA-AB19-A9F7-A6A6-8E5B562E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759B-1B91-42DA-9690-3D90904A220D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589BF96-C6FE-894B-24CE-17E6262C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3DFEC3-85D6-E518-0296-3D89F08D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34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29938D-43AE-66C0-C134-B763494F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B37D2E3-1E46-5C73-6B65-FD9CF820A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8E189A5-2B72-E366-EFC4-F7991B4D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128F87-D7E1-6CC2-CBAD-32737EBC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AF15-1BE8-4DE4-A6D6-1F62D017EFE2}" type="datetime1">
              <a:rPr lang="sl-SI" smtClean="0"/>
              <a:t>21. 04. 2024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BE342D2-237F-AB4D-AF3D-7A04D5EB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DAE7968-6167-89A9-4C58-FAC4B1E0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47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9A49181-5FDF-DA41-08BA-C78217F5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84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807D877-F947-D974-AC39-B1B4DF6F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E2737B-9B4D-DBB7-FD64-E5A6DC7F1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7F052-FC5A-4828-9D9E-914CB867767E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8DA9DF-5E9E-C62C-4E5B-0A024B69C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F182A9-228F-431D-386B-A5FC41985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10FDF4-3176-4D99-8964-9567913FDD2E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54B590C-717C-6892-2412-0443C6F85E5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86699" y="188640"/>
            <a:ext cx="2471795" cy="1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9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53" r:id="rId12"/>
    <p:sldLayoutId id="214748381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BD66CCE-6846-E75A-C887-BFDD736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F2F129-4911-CB9A-A8F0-841AC6E3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19B7B0-7D70-F37B-7FCC-B44DDC9D7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2C748-A903-468E-83C4-357615D5A072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359677-4A12-385D-0527-9700CEC02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23382E-3D98-2108-3E7D-1A98B077E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F0BAF-2EC6-4DEC-9B00-15054ED8AD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4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50DFE51-9603-CC56-BABB-31C924B0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AA5B417-3B5D-1AD3-90AD-C9E266EA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BA5EA0F-7070-74EF-3D2F-3CB72D028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1A7A90-12FB-4AC5-88D3-D08267E2E99E}" type="datetime1">
              <a:rPr lang="sl-SI" smtClean="0"/>
              <a:t>21. 04. 2024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765DAD-EC7E-DF68-55A6-FFF30FF1C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65F2A39-BE5E-44BD-B921-33DE7CB2F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7D8FD5-FCCC-4111-8943-91D7BFAEB3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9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stjan.batagelj@fe.uni-lj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evs.gov.si/prijav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lj.si/studij/doktorski-studij/solnina-in-sofinanciranje" TargetMode="External"/><Relationship Id="rId2" Type="http://schemas.openxmlformats.org/officeDocument/2006/relationships/hyperlink" Target="https://www.uni-lj.si/raziskovanje/mladi-raziskovalc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e.uni-lj.si/studij/doktorski-studij/" TargetMode="External"/><Relationship Id="rId2" Type="http://schemas.openxmlformats.org/officeDocument/2006/relationships/hyperlink" Target="mailto:doktorski@fe.uni-lj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esna.jesejanezic@bf.uni-lj.si" TargetMode="External"/><Relationship Id="rId2" Type="http://schemas.openxmlformats.org/officeDocument/2006/relationships/hyperlink" Target="https://www.uni-lj.si/programi/bioznanos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-lj-si.zoom.us/j/98594950212" TargetMode="External"/><Relationship Id="rId5" Type="http://schemas.openxmlformats.org/officeDocument/2006/relationships/hyperlink" Target="mailto:doktorski.studij@uni-lj.si" TargetMode="External"/><Relationship Id="rId4" Type="http://schemas.openxmlformats.org/officeDocument/2006/relationships/hyperlink" Target="https://www.uni-lj.si/programi/statistik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t.might.net/articles/phd-school-in-pictur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1024"/>
            <a:ext cx="9144000" cy="3395712"/>
          </a:xfrm>
        </p:spPr>
        <p:txBody>
          <a:bodyPr/>
          <a:lstStyle/>
          <a:p>
            <a:r>
              <a:rPr lang="pl-PL" sz="54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DOKTORSKI ŠTUDIJ</a:t>
            </a:r>
            <a:br>
              <a:rPr lang="pl-PL" sz="5400" b="1" dirty="0">
                <a:latin typeface="Univerza Sans" panose="00000600000000000000" pitchFamily="2" charset="0"/>
                <a:ea typeface="Univerza Sans" panose="00000600000000000000" pitchFamily="2" charset="0"/>
              </a:rPr>
            </a:br>
            <a:r>
              <a:rPr lang="pl-PL" sz="48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3. stopnje na UL FE</a:t>
            </a:r>
            <a:endParaRPr lang="sl-SI" sz="48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ECAD4-268B-4676-81C2-5166E141FB6D}"/>
              </a:ext>
            </a:extLst>
          </p:cNvPr>
          <p:cNvSpPr txBox="1"/>
          <p:nvPr/>
        </p:nvSpPr>
        <p:spPr>
          <a:xfrm>
            <a:off x="1649760" y="4509120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izr. prof. dr. Boštjan </a:t>
            </a:r>
            <a:r>
              <a:rPr lang="pl-PL" sz="24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Batagelj</a:t>
            </a:r>
          </a:p>
          <a:p>
            <a:pPr algn="ctr"/>
            <a:r>
              <a:rPr lang="pl-PL" sz="24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2"/>
              </a:rPr>
              <a:t>bostjan.batagelj@fe.uni-lj.si</a:t>
            </a:r>
            <a:r>
              <a:rPr lang="pl-PL" sz="24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</a:br>
            <a:r>
              <a:rPr lang="pl-PL" sz="24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Prodekan za znanstveno-raziskovalno dejavnost</a:t>
            </a: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52ECAD4-268B-4676-81C2-5166E141FB6D}"/>
              </a:ext>
            </a:extLst>
          </p:cNvPr>
          <p:cNvSpPr txBox="1"/>
          <p:nvPr/>
        </p:nvSpPr>
        <p:spPr>
          <a:xfrm>
            <a:off x="2927648" y="630932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17. 4. 2024 ob 15:15, diplomska soba FE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52ECAD4-268B-4676-81C2-5166E141FB6D}"/>
              </a:ext>
            </a:extLst>
          </p:cNvPr>
          <p:cNvSpPr txBox="1"/>
          <p:nvPr/>
        </p:nvSpPr>
        <p:spPr>
          <a:xfrm>
            <a:off x="191344" y="836712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  <a:cs typeface="Arial" panose="020B0604020202020204" pitchFamily="34" charset="0"/>
              </a:rPr>
              <a:t>Informativni dan za študijske programe 3. stopnje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>
            <a:extLst>
              <a:ext uri="{FF2B5EF4-FFF2-40B4-BE49-F238E27FC236}">
                <a16:creationId xmlns:a16="http://schemas.microsoft.com/office/drawing/2014/main" id="{CDE3947F-6F0D-442D-A4ED-D1A2A8BB6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9" y="1296054"/>
            <a:ext cx="10581062" cy="5365047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10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66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>
            <a:extLst>
              <a:ext uri="{FF2B5EF4-FFF2-40B4-BE49-F238E27FC236}">
                <a16:creationId xmlns:a16="http://schemas.microsoft.com/office/drawing/2014/main" id="{2077EEC2-C113-4DE5-8618-AF72A60C4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310740"/>
            <a:ext cx="5112568" cy="6160844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11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6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8">
            <a:extLst>
              <a:ext uri="{FF2B5EF4-FFF2-40B4-BE49-F238E27FC236}">
                <a16:creationId xmlns:a16="http://schemas.microsoft.com/office/drawing/2014/main" id="{D4D38788-1F0A-4F8B-8C86-6D6EB1E9D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712" y="441473"/>
            <a:ext cx="5452693" cy="5975053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12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497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>
            <a:extLst>
              <a:ext uri="{FF2B5EF4-FFF2-40B4-BE49-F238E27FC236}">
                <a16:creationId xmlns:a16="http://schemas.microsoft.com/office/drawing/2014/main" id="{5607A9F1-AC94-4B1C-8D24-8E4D6A48B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00603"/>
            <a:ext cx="4680520" cy="6256793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13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48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71BA-5B11-49A0-A08C-BB01A427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Razpis vpisnih mest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475C-A65E-490D-B243-9D13FA17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74424" cy="4618632"/>
          </a:xfrm>
        </p:spPr>
        <p:txBody>
          <a:bodyPr>
            <a:normAutofit fontScale="92500" lnSpcReduction="20000"/>
          </a:bodyPr>
          <a:lstStyle/>
          <a:p>
            <a:pPr marL="449263" lvl="3" indent="-271463">
              <a:lnSpc>
                <a:spcPct val="110000"/>
              </a:lnSpc>
              <a:spcBef>
                <a:spcPts val="0"/>
              </a:spcBef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odprt od marca 2024, povezava prek sistema </a:t>
            </a:r>
            <a:r>
              <a:rPr lang="sl-SI" sz="24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eVŠ</a:t>
            </a: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/>
            </a:r>
            <a:b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</a:br>
            <a:r>
              <a:rPr lang="sl-SI" sz="2400" u="sng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http://portal.evs.gov.si/prijava/</a:t>
            </a:r>
            <a:endParaRPr lang="sl-SI" sz="2400" dirty="0">
              <a:solidFill>
                <a:srgbClr val="FF0000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17780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    </a:t>
            </a: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(obvezna prijava tudi za kandidate MR!)</a:t>
            </a:r>
          </a:p>
          <a:p>
            <a:pPr marL="177800" lvl="3" indent="0">
              <a:lnSpc>
                <a:spcPct val="110000"/>
              </a:lnSpc>
              <a:spcBef>
                <a:spcPts val="0"/>
              </a:spcBef>
              <a:buNone/>
            </a:pP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449263" lvl="3" indent="-271463">
              <a:lnSpc>
                <a:spcPct val="80000"/>
              </a:lnSpc>
              <a:spcAft>
                <a:spcPts val="1200"/>
              </a:spcAft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oddaja prijave najpozneje do </a:t>
            </a:r>
            <a:r>
              <a:rPr lang="sl-SI" sz="2400" b="1" u="sng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19. avgusta 2024</a:t>
            </a:r>
          </a:p>
          <a:p>
            <a:pPr marL="449263" lvl="3" indent="-271463">
              <a:lnSpc>
                <a:spcPct val="80000"/>
              </a:lnSpc>
              <a:spcAft>
                <a:spcPts val="1200"/>
              </a:spcAft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zaključek mag. študija do </a:t>
            </a:r>
            <a:r>
              <a:rPr lang="sl-SI" sz="2400" b="1" u="sng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13. septembra 2024</a:t>
            </a:r>
          </a:p>
          <a:p>
            <a:pPr marL="449263" lvl="3" indent="-271463">
              <a:lnSpc>
                <a:spcPct val="80000"/>
              </a:lnSpc>
              <a:spcBef>
                <a:spcPts val="0"/>
              </a:spcBef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vpis v septembru</a:t>
            </a:r>
          </a:p>
          <a:p>
            <a:pPr marL="1778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>
                <a:latin typeface="Univerza Sans" panose="00000600000000000000" pitchFamily="2" charset="0"/>
                <a:ea typeface="Univerza Sans" panose="00000600000000000000" pitchFamily="2" charset="0"/>
              </a:rPr>
              <a:t>	- Izjava mentorja</a:t>
            </a:r>
          </a:p>
          <a:p>
            <a:pPr marL="1778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>
                <a:latin typeface="Univerza Sans" panose="00000600000000000000" pitchFamily="2" charset="0"/>
                <a:ea typeface="Univerza Sans" panose="00000600000000000000" pitchFamily="2" charset="0"/>
              </a:rPr>
              <a:t>	- Idejna zasnova raziskovalnega dela</a:t>
            </a:r>
          </a:p>
          <a:p>
            <a:pPr marL="1778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000" dirty="0">
                <a:latin typeface="Univerza Sans" panose="00000600000000000000" pitchFamily="2" charset="0"/>
                <a:ea typeface="Univerza Sans" panose="00000600000000000000" pitchFamily="2" charset="0"/>
              </a:rPr>
              <a:t>	- 4 izbirni predmeti</a:t>
            </a:r>
          </a:p>
          <a:p>
            <a:pPr marL="449263" lvl="3" indent="-27146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50 razpisanih mest</a:t>
            </a:r>
            <a:endParaRPr lang="en-US" sz="24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449263" lvl="3" indent="-27146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sl-SI" sz="2400" dirty="0">
                <a:latin typeface="Univerza Sans" panose="00000600000000000000" pitchFamily="2" charset="0"/>
                <a:ea typeface="Univerza Sans" panose="00000600000000000000" pitchFamily="2" charset="0"/>
              </a:rPr>
              <a:t>v primeru presežnega zanimanja omejitev po povprečni oceni študija 2. stopnje (utež 7) in oceni magistrske ali univerzitetne diplomske naloge (utež 3)</a:t>
            </a: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01472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14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78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E81D-C5A2-4AE9-B933-9BF050E1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8499" cy="615603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Vpisni pogoji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1AEA-785F-41B7-A437-7575D27D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77" y="1340768"/>
            <a:ext cx="10515600" cy="54006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V doktorski študijski program Elektrotehnika se lahko vpiše, kdor je končal: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l-SI" sz="35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 2. stopnje;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program, ki izobražuje za poklice, urejene z direktivami EU ali drugi enoviti magistrski študijski program, ki je ovrednoten s 300 kreditnimi točkami po ECTS;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 za pridobitev univerzitetne izobrazbe, sprejet pred 11. 6. 2004;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 za pridobitev magisterija znanosti, kandidatom se priznajo opravljene študijske obveznosti v obsegu 60 kreditnih točk po ECTS;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 za pridobitev specializacije in je pred tem končal študijski program za pridobitev univerzitetne izobrazbe, sprejet pred 11. 6. 2004, kandidatom se priznajo opravljene študijske obveznosti v obsegu 60 kreditnih točk po ECTS;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 za pridobitev specializacije in je pred tem končal visokošolski strokovni program, sprejet pred 11. 6. 2004, če je opravil dodatne študijske obveznosti v obsegu 36 kreditnih točk po ECTS, ki jih kandidatom določi pristojna komisija Fakultete za elektrotehniko iz predmetov 1. letnika programa 2. stopnje Elektrotehnika: štiri obvezne strokovne predmete, odvisno od smeri ter dva izbirna strokovna predmeta;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enakovreden program druge tuje univerze. Enakovrednost predhodno pridobljene izobrazbe v tujini se ugotavlja v postopku priznavanja tujega izobraževanja za nadaljevanje izobraževanja skladno s Statutom UL.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__________________________________________________________________________________________________________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sl-SI" sz="3500" dirty="0">
                <a:latin typeface="Univerza Sans" panose="00000600000000000000" pitchFamily="2" charset="0"/>
                <a:ea typeface="Univerza Sans" panose="00000600000000000000" pitchFamily="2" charset="0"/>
              </a:rPr>
              <a:t>Sklep Senate FE z dne, 6.4.2023 (prične izvajati s š. l. 2024/25):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3500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Raziskovalno delo 1 in 2 doktorskega študijskega programa Elektrotehnika lahko opravljajo študenti, ki so v okviru dokončanih študijskih programov opravili vsaj 20 ECTS iz predmetov na področju elektrotehnike, matematike ali fizike ali so pred vpisom  učne enote nadomestili manjkajoče ECTS z opravljanjem dodatnih študijskih obveznosti v okviru predmetov prvostopenjskega  univerzitetnega študijskega programa Elektrotehnika na UL FE. 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01472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15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76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6DE3-4CA8-4D78-BCE9-25120F0D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8499" cy="759619"/>
          </a:xfrm>
        </p:spPr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Šolnina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9DD3-859E-4929-A12C-D7FAD266E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946432" cy="5301208"/>
          </a:xfrm>
        </p:spPr>
        <p:txBody>
          <a:bodyPr>
            <a:normAutofit fontScale="47500" lnSpcReduction="20000"/>
          </a:bodyPr>
          <a:lstStyle/>
          <a:p>
            <a:r>
              <a:rPr lang="sl-SI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Šolnina za vse 4 letnike študija znaša 16.600 eur in se plačuje za vsak letnik posebej z možnostjo treh obrokov: </a:t>
            </a:r>
          </a:p>
          <a:p>
            <a:pPr lvl="2"/>
            <a:r>
              <a:rPr lang="sl-SI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1. letnik 5.500 eur</a:t>
            </a:r>
          </a:p>
          <a:p>
            <a:pPr lvl="2"/>
            <a:r>
              <a:rPr lang="sl-SI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2. letnik 5.500 eur</a:t>
            </a:r>
          </a:p>
          <a:p>
            <a:pPr lvl="2"/>
            <a:r>
              <a:rPr lang="sl-SI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3. letnik 3.400 eur</a:t>
            </a:r>
          </a:p>
          <a:p>
            <a:pPr lvl="2"/>
            <a:r>
              <a:rPr lang="sl-SI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4. letnik 2.200 eur</a:t>
            </a:r>
          </a:p>
          <a:p>
            <a:pPr marL="480060" lvl="2" indent="0">
              <a:buNone/>
            </a:pPr>
            <a:endParaRPr lang="sl-SI" sz="38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r>
              <a:rPr lang="sl-SI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Razpis za Mlade raziskovalce in raziskovalke na UL (objavljen na spletni strani UL, zaključen 1. krog) </a:t>
            </a:r>
            <a:endParaRPr lang="pl-PL" sz="38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0" indent="0">
              <a:buNone/>
            </a:pP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     </a:t>
            </a: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  <a:hlinkClick r:id="rId2"/>
              </a:rPr>
              <a:t>https://www.uni-lj.si/raziskovanje/mladi-raziskovalci</a:t>
            </a: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</a:p>
          <a:p>
            <a:endParaRPr lang="pl-PL" sz="38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Sofinanciranje doktorskega študija v š.l. 2024/25 v okviru MVZI</a:t>
            </a:r>
          </a:p>
          <a:p>
            <a:pPr marL="0" indent="0">
              <a:buNone/>
            </a:pP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     </a:t>
            </a: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  <a:hlinkClick r:id="rId3"/>
              </a:rPr>
              <a:t>https://www.uni-lj.si/studij/doktorski-studij/solnina-in-sofinanciranje</a:t>
            </a: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     (š.l. 2020/21 – 83%, š.l. 2021/22 – 92%, š.l. 2022/23 – 90%, š.l. 2023/24 – 91%) </a:t>
            </a:r>
          </a:p>
          <a:p>
            <a:pPr marL="0" indent="0">
              <a:buNone/>
            </a:pPr>
            <a:endParaRPr lang="pl-PL" sz="38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Javni štipendijski, razvojni, invalidski in preživninski sklad Republike Slovenije</a:t>
            </a:r>
          </a:p>
          <a:p>
            <a:endParaRPr lang="pl-PL" sz="38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r>
              <a:rPr lang="pl-PL" sz="3800" dirty="0">
                <a:latin typeface="Univerza Sans" panose="00000600000000000000" pitchFamily="2" charset="0"/>
                <a:ea typeface="Univerza Sans" panose="00000600000000000000" pitchFamily="2" charset="0"/>
              </a:rPr>
              <a:t>Sofinanciranje podjetij</a:t>
            </a: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01472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16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05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260648"/>
            <a:ext cx="11377265" cy="6268096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>
          <a:xfrm>
            <a:off x="9408368" y="6458781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17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38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B47D1-C2A6-4494-B538-6FF2AA958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54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0" indent="0" algn="ctr">
              <a:buNone/>
            </a:pPr>
            <a:r>
              <a:rPr lang="sl-SI" sz="54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Hvala za pozornost!</a:t>
            </a:r>
          </a:p>
          <a:p>
            <a:pPr marL="0" indent="0" algn="ctr">
              <a:buNone/>
            </a:pPr>
            <a:endParaRPr lang="sl-SI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Dodatne informacije: </a:t>
            </a:r>
            <a:r>
              <a:rPr lang="sl-SI" b="1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doktorski@fe.uni-lj.si</a:t>
            </a:r>
            <a:endParaRPr lang="sl-SI" b="1" dirty="0">
              <a:solidFill>
                <a:srgbClr val="FF0000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sl-SI" sz="2400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https://fe.uni-lj.si/studij/doktorski-studij/</a:t>
            </a:r>
            <a:r>
              <a:rPr lang="sl-SI" sz="2400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FDF4-3176-4D99-8964-9567913FDD2E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49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483B49-989C-C904-4385-1F1A724B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Vrste študija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BE4349-5BED-4B45-AC58-2A740B6443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/>
          <a:srcRect t="316" b="2019"/>
          <a:stretch/>
        </p:blipFill>
        <p:spPr bwMode="auto">
          <a:xfrm>
            <a:off x="1343472" y="1988840"/>
            <a:ext cx="9022441" cy="354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2</a:t>
            </a:fld>
            <a:r>
              <a:rPr lang="sl-SI" dirty="0" smtClean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13888F-3C40-6941-54EB-924439ED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Doktorski študij na FE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536FB2-A9ED-63FF-8647-EAB6C57A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912"/>
            <a:ext cx="10515600" cy="5085456"/>
          </a:xfrm>
        </p:spPr>
        <p:txBody>
          <a:bodyPr>
            <a:normAutofit fontScale="62500" lnSpcReduction="20000"/>
          </a:bodyPr>
          <a:lstStyle/>
          <a:p>
            <a:pPr marL="205740" lvl="0" indent="-20574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</a:pPr>
            <a:r>
              <a:rPr lang="sl-SI" sz="4400" b="1" dirty="0" smtClean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ELEKTROTEHNIKA</a:t>
            </a:r>
            <a:endParaRPr lang="sl-SI" sz="4400" b="1" dirty="0">
              <a:solidFill>
                <a:srgbClr val="303030"/>
              </a:solidFill>
              <a:latin typeface="Univerza Sans" panose="00000600000000000000" pitchFamily="2" charset="0"/>
              <a:ea typeface="Univerza Sans" panose="00000600000000000000" pitchFamily="2" charset="0"/>
              <a:cs typeface="Arial" panose="020B060402020202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endParaRPr lang="sl-SI" sz="3200" dirty="0" smtClean="0">
              <a:solidFill>
                <a:srgbClr val="303030"/>
              </a:solidFill>
              <a:latin typeface="Univerza Sans" panose="00000600000000000000" pitchFamily="2" charset="0"/>
              <a:ea typeface="Univerza Sans" panose="00000600000000000000" pitchFamily="2" charset="0"/>
              <a:cs typeface="Arial" panose="020B060402020202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endParaRPr lang="sl-SI" sz="3200" dirty="0">
              <a:solidFill>
                <a:srgbClr val="303030"/>
              </a:solidFill>
              <a:latin typeface="Univerza Sans" panose="00000600000000000000" pitchFamily="2" charset="0"/>
              <a:ea typeface="Univerza Sans" panose="00000600000000000000" pitchFamily="2" charset="0"/>
              <a:cs typeface="Arial" panose="020B0604020202020204" pitchFamily="34" charset="0"/>
            </a:endParaRPr>
          </a:p>
          <a:p>
            <a:pPr marL="205740" lvl="0" indent="-20574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</a:pPr>
            <a:r>
              <a:rPr lang="sl-SI" sz="38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INTERDISCIPLINARNI ŠTUDIJSKI PROGRAM BIOZNANOSTI 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38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(smer </a:t>
            </a:r>
            <a:r>
              <a:rPr lang="sl-SI" sz="3800" b="1" dirty="0" err="1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Nanoznanosti</a:t>
            </a:r>
            <a:r>
              <a:rPr lang="sl-SI" sz="38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)</a:t>
            </a:r>
            <a:r>
              <a:rPr lang="sl-SI" sz="38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</a:t>
            </a: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2"/>
              </a:rPr>
              <a:t>https://www.uni-lj.si/programi/bioznanosti</a:t>
            </a: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- kontakt UL BF: mag. Vesna Ješe Janežič (</a:t>
            </a:r>
            <a:r>
              <a:rPr lang="sl-SI" sz="2900" u="sng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vesna.jesejanezic@bf.uni-lj.si</a:t>
            </a:r>
            <a:r>
              <a:rPr lang="sl-SI" sz="2900" u="sng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)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- informativni dan v četrtek, </a:t>
            </a:r>
            <a:r>
              <a:rPr lang="sl-SI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16. 5. 2024 ob 16. uri na UL BF (dekanat)</a:t>
            </a:r>
            <a:endParaRPr lang="sl-SI" sz="2900" b="1" u="sng" dirty="0">
              <a:solidFill>
                <a:schemeClr val="bg2">
                  <a:lumMod val="90000"/>
                </a:schemeClr>
              </a:solidFill>
              <a:latin typeface="Univerza Sans" panose="00000600000000000000" pitchFamily="2" charset="0"/>
              <a:ea typeface="Univerza Sans" panose="00000600000000000000" pitchFamily="2" charset="0"/>
              <a:cs typeface="Arial" panose="020B060402020202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endParaRPr lang="sl-SI" sz="3200" u="sng" dirty="0">
              <a:solidFill>
                <a:schemeClr val="bg2">
                  <a:lumMod val="90000"/>
                </a:schemeClr>
              </a:solidFill>
              <a:latin typeface="Univerza Sans" panose="00000600000000000000" pitchFamily="2" charset="0"/>
              <a:ea typeface="Univerza Sans" panose="00000600000000000000" pitchFamily="2" charset="0"/>
              <a:cs typeface="Arial" panose="020B0604020202020204" pitchFamily="34" charset="0"/>
            </a:endParaRPr>
          </a:p>
          <a:p>
            <a:pPr marL="205740" lvl="0" indent="-20574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</a:pPr>
            <a:r>
              <a:rPr lang="sl-SI" sz="38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INTERDISCIPLINARNI ŠTUDIJSKI PROGRAM STATISTIKA 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38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(modul Tehniška statistika)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</a:t>
            </a: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4"/>
              </a:rPr>
              <a:t>https://www.uni-lj.si/programi/statistika</a:t>
            </a: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- kontakt UL: Jelena Mikloš Tomažin (</a:t>
            </a: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doktorski.studij@uni-lj.si</a:t>
            </a: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) </a:t>
            </a:r>
          </a:p>
          <a:p>
            <a:pPr marL="0" lvl="0" indent="0" defTabSz="685800">
              <a:lnSpc>
                <a:spcPct val="120000"/>
              </a:lnSpc>
              <a:spcBef>
                <a:spcPts val="600"/>
              </a:spcBef>
              <a:buClr>
                <a:srgbClr val="EA0000"/>
              </a:buClr>
              <a:buNone/>
            </a:pPr>
            <a:r>
              <a:rPr lang="sl-SI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- skupni informativni dan v sredo,</a:t>
            </a:r>
            <a:r>
              <a:rPr lang="pt-BR" sz="2900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</a:t>
            </a:r>
            <a:r>
              <a:rPr lang="pt-BR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5. 6. 2024, 17-18h, v predavalnici 3.06, FMF, Jadranska </a:t>
            </a:r>
            <a:r>
              <a:rPr lang="pt-BR" sz="2900" b="1" dirty="0" smtClean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21</a:t>
            </a:r>
            <a:r>
              <a:rPr lang="sl-SI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/>
            </a:r>
            <a:br>
              <a:rPr lang="sl-SI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</a:br>
            <a:r>
              <a:rPr lang="sl-SI" sz="2900" b="1" dirty="0" smtClean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        </a:t>
            </a:r>
            <a:r>
              <a:rPr lang="pt-BR" sz="2900" b="1" dirty="0" smtClean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t-BR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://uni-lj-si.zoom.us/j/98594950212</a:t>
            </a:r>
            <a:r>
              <a:rPr lang="sl-SI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 </a:t>
            </a:r>
            <a:r>
              <a:rPr lang="pt-BR" sz="2900" b="1" dirty="0">
                <a:solidFill>
                  <a:schemeClr val="bg2">
                    <a:lumMod val="90000"/>
                  </a:schemeClr>
                </a:solidFill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Meeting ID: 985 9495 0212</a:t>
            </a:r>
            <a:endParaRPr lang="sl-SI" sz="2900" b="1" dirty="0">
              <a:solidFill>
                <a:schemeClr val="bg2">
                  <a:lumMod val="90000"/>
                </a:schemeClr>
              </a:solidFill>
              <a:latin typeface="Univerza Sans" panose="00000600000000000000" pitchFamily="2" charset="0"/>
              <a:ea typeface="Univerza Sans" panose="00000600000000000000" pitchFamily="2" charset="0"/>
              <a:cs typeface="Arial" panose="020B0604020202020204" pitchFamily="34" charset="0"/>
            </a:endParaRP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24889" y="635167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3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94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56974-D89F-8851-D79B-16FE98CD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4" y="116632"/>
            <a:ext cx="8648499" cy="1325563"/>
          </a:xfrm>
        </p:spPr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Značilnosti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61C1AF-EE8E-0912-6C04-3018BB22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1593288" cy="48021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Študij neločljivo povezan z </a:t>
            </a:r>
            <a:r>
              <a:rPr lang="sl-SI" sz="18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znanstveno-raziskovalnim </a:t>
            </a:r>
            <a:br>
              <a:rPr lang="sl-SI" sz="18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in </a:t>
            </a: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razvojnim delom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Poudarek na </a:t>
            </a:r>
            <a:r>
              <a:rPr lang="sl-SI" sz="1800" dirty="0" err="1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mentoriranem</a:t>
            </a: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, a samostojnem raziskovalnem delu študenta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Prednost izbirnosti pred obveznimi vsebinami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Velika in raznolika ponudba vsebin (45 predmetov)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Seminarji in izbirne vsebine za širino izobrazbe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Mobilnost tako študijsko kot raziskovalno (ECTS)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Poleg študija se od študenta pričakuje tudi sodelovanje na znanstvenih konferencah in delavnicah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Pogoji glede objave izvirnih znanstvenih člankov iz vsebine doktorata s prvim avtorstvom v reviji s faktorjem vpliva po SCIE v skladu z Navodili za doktorski študij UL FE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l-SI" sz="1800" dirty="0">
                <a:latin typeface="Univerza Sans" panose="00000600000000000000" pitchFamily="2" charset="0"/>
                <a:ea typeface="Univerza Sans" panose="00000600000000000000" pitchFamily="2" charset="0"/>
                <a:cs typeface="Arial" panose="020B0604020202020204" pitchFamily="34" charset="0"/>
              </a:rPr>
              <a:t>Izdelava, predstavitev rezultatov raziskovalnega dela pred zaključkom dela in zagovor doktorske disertacije</a:t>
            </a:r>
          </a:p>
          <a:p>
            <a:endParaRPr lang="sl-SI" sz="16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4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07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56974-D89F-8851-D79B-16FE98CD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4" y="116632"/>
            <a:ext cx="8648499" cy="1325563"/>
          </a:xfrm>
        </p:spPr>
        <p:txBody>
          <a:bodyPr/>
          <a:lstStyle/>
          <a:p>
            <a:r>
              <a:rPr lang="sl-SI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Doktorski študij v sliki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5310771" y="2276872"/>
            <a:ext cx="353181" cy="3479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61C1AF-EE8E-0912-6C04-3018BB22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6453336"/>
            <a:ext cx="11593288" cy="37474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sl-SI" sz="16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povzeto po: </a:t>
            </a:r>
            <a:r>
              <a:rPr lang="en-GB" sz="16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Matt Might</a:t>
            </a:r>
            <a:r>
              <a:rPr lang="sl-SI" sz="16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, “</a:t>
            </a:r>
            <a:r>
              <a:rPr lang="en-GB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The Illustrated Guide to a Ph.D.</a:t>
            </a:r>
            <a:r>
              <a:rPr lang="sl-SI" sz="16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“ </a:t>
            </a:r>
            <a:r>
              <a:rPr lang="sl-SI" sz="1600" dirty="0" smtClean="0">
                <a:latin typeface="Univerza Sans" panose="00000600000000000000" pitchFamily="2" charset="0"/>
                <a:ea typeface="Univerza Sans" panose="00000600000000000000" pitchFamily="2" charset="0"/>
                <a:hlinkClick r:id="rId3"/>
              </a:rPr>
              <a:t>http</a:t>
            </a:r>
            <a:r>
              <a:rPr lang="sl-SI" sz="1600" dirty="0">
                <a:latin typeface="Univerza Sans" panose="00000600000000000000" pitchFamily="2" charset="0"/>
                <a:ea typeface="Univerza Sans" panose="00000600000000000000" pitchFamily="2" charset="0"/>
                <a:hlinkClick r:id="rId3"/>
              </a:rPr>
              <a:t>://matt.might.net/articles/phd-school-in-pictures</a:t>
            </a:r>
            <a:r>
              <a:rPr lang="sl-SI" sz="1600" dirty="0" smtClean="0">
                <a:latin typeface="Univerza Sans" panose="00000600000000000000" pitchFamily="2" charset="0"/>
                <a:ea typeface="Univerza Sans" panose="00000600000000000000" pitchFamily="2" charset="0"/>
                <a:hlinkClick r:id="rId3"/>
              </a:rPr>
              <a:t>/</a:t>
            </a:r>
            <a:r>
              <a:rPr lang="sl-SI" sz="16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endParaRPr lang="sl-SI" sz="105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1631504" y="1556792"/>
            <a:ext cx="4248472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1661C1AF-EE8E-0912-6C04-3018BB22B5E6}"/>
              </a:ext>
            </a:extLst>
          </p:cNvPr>
          <p:cNvSpPr txBox="1">
            <a:spLocks/>
          </p:cNvSpPr>
          <p:nvPr/>
        </p:nvSpPr>
        <p:spPr>
          <a:xfrm>
            <a:off x="1847529" y="3344880"/>
            <a:ext cx="3744416" cy="602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chemeClr val="bg1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celotno človeško znanje ELEKTROTEHNIKE</a:t>
            </a:r>
            <a:endParaRPr lang="sl-SI" sz="1400" dirty="0">
              <a:solidFill>
                <a:schemeClr val="bg1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1661C1AF-EE8E-0912-6C04-3018BB22B5E6}"/>
              </a:ext>
            </a:extLst>
          </p:cNvPr>
          <p:cNvSpPr txBox="1">
            <a:spLocks/>
          </p:cNvSpPr>
          <p:nvPr/>
        </p:nvSpPr>
        <p:spPr>
          <a:xfrm>
            <a:off x="7150405" y="2490916"/>
            <a:ext cx="4241613" cy="122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l-SI" sz="24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prispevek k znanosti v mojem doktorskem študiju</a:t>
            </a:r>
            <a:endParaRPr lang="sl-SI" sz="14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11" name="Prostoročno 10"/>
          <p:cNvSpPr/>
          <p:nvPr/>
        </p:nvSpPr>
        <p:spPr>
          <a:xfrm>
            <a:off x="5874400" y="2129328"/>
            <a:ext cx="1639229" cy="495472"/>
          </a:xfrm>
          <a:custGeom>
            <a:avLst/>
            <a:gdLst>
              <a:gd name="connsiteX0" fmla="*/ 0 w 1639229"/>
              <a:gd name="connsiteY0" fmla="*/ 160935 h 495472"/>
              <a:gd name="connsiteX1" fmla="*/ 535258 w 1639229"/>
              <a:gd name="connsiteY1" fmla="*/ 15969 h 495472"/>
              <a:gd name="connsiteX2" fmla="*/ 1639229 w 1639229"/>
              <a:gd name="connsiteY2" fmla="*/ 495472 h 49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229" h="495472">
                <a:moveTo>
                  <a:pt x="0" y="160935"/>
                </a:moveTo>
                <a:cubicBezTo>
                  <a:pt x="131026" y="60574"/>
                  <a:pt x="262053" y="-39787"/>
                  <a:pt x="535258" y="15969"/>
                </a:cubicBezTo>
                <a:cubicBezTo>
                  <a:pt x="808463" y="71725"/>
                  <a:pt x="1223846" y="283598"/>
                  <a:pt x="1639229" y="495472"/>
                </a:cubicBezTo>
              </a:path>
            </a:pathLst>
          </a:custGeom>
          <a:noFill/>
          <a:ln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značba mesta številke diapozitiva 11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5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98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D0761-68F5-E286-24E0-58EC41F7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Področja študija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B6A675-B971-42B0-5D9C-F1EDB8CF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elektroenergetika, </a:t>
            </a:r>
            <a:r>
              <a:rPr lang="sl-SI" dirty="0" err="1" smtClean="0">
                <a:latin typeface="Univerza Sans" panose="00000600000000000000" pitchFamily="2" charset="0"/>
                <a:ea typeface="Univerza Sans" panose="00000600000000000000" pitchFamily="2" charset="0"/>
              </a:rPr>
              <a:t>fotovoltaika</a:t>
            </a:r>
            <a:r>
              <a:rPr lang="sl-SI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, </a:t>
            </a:r>
            <a:r>
              <a:rPr lang="sl-SI" dirty="0" err="1" smtClean="0">
                <a:latin typeface="Univerza Sans" panose="00000600000000000000" pitchFamily="2" charset="0"/>
                <a:ea typeface="Univerza Sans" panose="00000600000000000000" pitchFamily="2" charset="0"/>
              </a:rPr>
              <a:t>fotonika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elektronika, mikroelektronika, </a:t>
            </a:r>
            <a:r>
              <a:rPr lang="sl-SI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optoelektronika</a:t>
            </a: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, </a:t>
            </a:r>
            <a:r>
              <a:rPr lang="sl-SI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mikrosenzorika</a:t>
            </a: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 in </a:t>
            </a:r>
            <a:r>
              <a:rPr lang="sl-SI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nanostrukture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sl-SI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mehatronika</a:t>
            </a: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, vgrajeni sistemi, inteligentni sistemi avtomatike in </a:t>
            </a:r>
            <a:r>
              <a:rPr lang="sl-SI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robotike, umetna inteligenca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meroslovje in zagotavljanje kakovosti</a:t>
            </a:r>
          </a:p>
          <a:p>
            <a:pPr fontAlgn="base">
              <a:lnSpc>
                <a:spcPct val="150000"/>
              </a:lnSpc>
            </a:pP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biomedicinska tehnika in </a:t>
            </a:r>
            <a:r>
              <a:rPr lang="sl-SI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informatika</a:t>
            </a:r>
          </a:p>
          <a:p>
            <a:pPr fontAlgn="base">
              <a:lnSpc>
                <a:spcPct val="150000"/>
              </a:lnSpc>
            </a:pPr>
            <a:r>
              <a:rPr lang="sl-SI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Kvantne tehnologije</a:t>
            </a:r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informacijske in komunikacijske ter multimedijske tehnologije</a:t>
            </a: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6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57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9D1EE-0949-4781-49F8-B51F5602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Študijski program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E1C7DA-AADB-DC32-589C-B0DC6C2A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449263" lvl="3" indent="-271463" defTabSz="6858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2200" i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program:</a:t>
            </a:r>
            <a:r>
              <a:rPr lang="sl-SI" sz="22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2200" b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doktorski program 3. stopnje – Elektrotehnika</a:t>
            </a:r>
          </a:p>
          <a:p>
            <a:pPr marL="449263" lvl="3" indent="-271463" defTabSz="6858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2200" i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trajanje:</a:t>
            </a:r>
            <a:r>
              <a:rPr lang="sl-SI" sz="22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2200" b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4 leta</a:t>
            </a:r>
          </a:p>
          <a:p>
            <a:pPr marL="449263" lvl="3" indent="-271463" defTabSz="6858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2200" i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število kreditnih točk:</a:t>
            </a:r>
            <a:r>
              <a:rPr lang="sl-SI" sz="22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2200" b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240 ECTS</a:t>
            </a:r>
          </a:p>
          <a:p>
            <a:pPr marL="449263" lvl="3" indent="-271463" defTabSz="6858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2200" i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pridobljeni naslov:</a:t>
            </a:r>
            <a:r>
              <a:rPr lang="sl-SI" sz="22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2200" b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doktor / doktorica znanosti</a:t>
            </a:r>
          </a:p>
          <a:p>
            <a:pPr marL="449263" lvl="3" indent="-271463" defTabSz="6858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2200" i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okrajšava pridobljenega naslova:</a:t>
            </a:r>
            <a:r>
              <a:rPr lang="sl-SI" sz="22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2200" b="1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dr. (pred imenom)</a:t>
            </a: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/>
            </a:r>
            <a:b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</a:br>
            <a:endParaRPr lang="sl-SI" sz="1900" dirty="0">
              <a:solidFill>
                <a:srgbClr val="303030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marL="449263" lvl="3" indent="-271463" defTabSz="685800">
              <a:lnSpc>
                <a:spcPct val="120000"/>
              </a:lnSpc>
              <a:spcBef>
                <a:spcPts val="0"/>
              </a:spcBef>
              <a:buClr>
                <a:srgbClr val="EA0000"/>
              </a:buClr>
            </a:pP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v 1. letniku poudarek na organiziranem študiju </a:t>
            </a:r>
          </a:p>
          <a:p>
            <a:pPr marL="177800" lvl="3" indent="0" defTabSz="685800">
              <a:lnSpc>
                <a:spcPct val="120000"/>
              </a:lnSpc>
              <a:spcBef>
                <a:spcPts val="0"/>
              </a:spcBef>
              <a:buClr>
                <a:srgbClr val="EA0000"/>
              </a:buClr>
              <a:buNone/>
            </a:pP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    (Delavnice za doktorske študente na temo znanstveno-raziskovalnega dela)</a:t>
            </a:r>
          </a:p>
          <a:p>
            <a:pPr marL="449263" lvl="3" indent="-271463" defTabSz="6858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v 2. in 3. letniku raziskovalno delo in priprava dispozicije doktorske disertacije (v 3. letniku Delavnice za doktorske študente na temo znanstveno-raziskovalnega dela)</a:t>
            </a:r>
          </a:p>
          <a:p>
            <a:pPr marL="449263" lvl="3" indent="-271463" defTabSz="6858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v 4. letniku raziskovalno delo in priprava ter zagovor doktorske disertacije</a:t>
            </a:r>
          </a:p>
          <a:p>
            <a:pPr marL="449263" lvl="3" indent="-271463" defTabSz="6858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KT je ovrednotena s 25 urami študentovega dela</a:t>
            </a:r>
          </a:p>
          <a:p>
            <a:pPr marL="449263" lvl="3" indent="-271463" defTabSz="6858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EA0000"/>
              </a:buClr>
            </a:pPr>
            <a:r>
              <a:rPr lang="sl-SI" sz="1900" dirty="0">
                <a:solidFill>
                  <a:srgbClr val="30303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vsak semester 30 KT, skupaj 240 KT ali 6000 ur</a:t>
            </a:r>
          </a:p>
          <a:p>
            <a:endParaRPr lang="sl-SI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7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6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17571-029E-6EA8-D81E-9543D978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86413"/>
            <a:ext cx="8648499" cy="59431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Predmetnik 1., 2. letnik</a:t>
            </a:r>
          </a:p>
        </p:txBody>
      </p:sp>
      <p:pic>
        <p:nvPicPr>
          <p:cNvPr id="4" name="Označba mesta vsebine 2">
            <a:extLst>
              <a:ext uri="{FF2B5EF4-FFF2-40B4-BE49-F238E27FC236}">
                <a16:creationId xmlns:a16="http://schemas.microsoft.com/office/drawing/2014/main" id="{4EAC4005-20EF-4464-9EFE-1A2B9E972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317240"/>
            <a:ext cx="4207930" cy="3651835"/>
          </a:xfrm>
        </p:spPr>
      </p:pic>
      <p:pic>
        <p:nvPicPr>
          <p:cNvPr id="5" name="Slika 3">
            <a:extLst>
              <a:ext uri="{FF2B5EF4-FFF2-40B4-BE49-F238E27FC236}">
                <a16:creationId xmlns:a16="http://schemas.microsoft.com/office/drawing/2014/main" id="{148F3995-25CB-4B13-98FA-7331AA552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317240"/>
            <a:ext cx="3899073" cy="3651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FE0E7-AD8F-4887-94BC-391C35EA65DB}"/>
              </a:ext>
            </a:extLst>
          </p:cNvPr>
          <p:cNvSpPr txBox="1"/>
          <p:nvPr/>
        </p:nvSpPr>
        <p:spPr>
          <a:xfrm>
            <a:off x="263352" y="4955684"/>
            <a:ext cx="1144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sl-SI" sz="1600" b="1" dirty="0">
                <a:solidFill>
                  <a:srgbClr val="FF0000"/>
                </a:solidFill>
                <a:latin typeface="Univerza Sans" panose="00000600000000000000" pitchFamily="2" charset="0"/>
                <a:ea typeface="Univerza Sans" panose="00000600000000000000" pitchFamily="2" charset="0"/>
              </a:rPr>
              <a:t>Mobilnost</a:t>
            </a:r>
            <a:endParaRPr lang="sl-SI" sz="1600" dirty="0">
              <a:solidFill>
                <a:srgbClr val="FF0000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pPr hangingPunct="0"/>
            <a:r>
              <a:rPr lang="sl-SI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Študent si v dogovoru z mentorjem lahko izbere do 10 KT študijskih vsebin predmetov iz drugih doktorskih programov UL in primerljivih programov drugih univerz (1. in 2. semester). </a:t>
            </a:r>
          </a:p>
          <a:p>
            <a:endParaRPr lang="sl-SI" sz="16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  <a:p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Kandidati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,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ki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se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doktorski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študij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Elektrotehnika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vpisujejo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iz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netehniških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fakultet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,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morajo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opraviti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iz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nabora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doktorskega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študija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Elektrotehnika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na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UL FE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vsaj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15 KT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izbirnih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predmetov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(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sklep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Znanstveno-raziskovalne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16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komisije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, </a:t>
            </a:r>
            <a:r>
              <a:rPr lang="en-US" sz="1600" dirty="0" smtClean="0">
                <a:latin typeface="Univerza Sans" panose="00000600000000000000" pitchFamily="2" charset="0"/>
                <a:ea typeface="Univerza Sans" panose="00000600000000000000" pitchFamily="2" charset="0"/>
              </a:rPr>
              <a:t>1</a:t>
            </a:r>
            <a:r>
              <a:rPr lang="en-US" sz="1600" dirty="0">
                <a:latin typeface="Univerza Sans" panose="00000600000000000000" pitchFamily="2" charset="0"/>
                <a:ea typeface="Univerza Sans" panose="00000600000000000000" pitchFamily="2" charset="0"/>
              </a:rPr>
              <a:t>. 10. 2020). </a:t>
            </a:r>
            <a:endParaRPr lang="sl-SI" sz="16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06863-15AD-47DF-BCD3-4D017D34F361}"/>
              </a:ext>
            </a:extLst>
          </p:cNvPr>
          <p:cNvSpPr txBox="1"/>
          <p:nvPr/>
        </p:nvSpPr>
        <p:spPr>
          <a:xfrm>
            <a:off x="3431704" y="4524853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(60 KT)</a:t>
            </a: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9417029" y="633893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8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8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4527-E666-41AA-9169-CF569338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Univerza Sans" panose="00000600000000000000" pitchFamily="2" charset="0"/>
                <a:ea typeface="Univerza Sans" panose="00000600000000000000" pitchFamily="2" charset="0"/>
              </a:rPr>
              <a:t>Predmetnik 3., 4. letnik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451B9B1-80E4-4C93-96EA-4537C5775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80" y="1796521"/>
            <a:ext cx="4033664" cy="377830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F314D134-49E5-4281-8CF4-F7413502A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796521"/>
            <a:ext cx="4033664" cy="3777891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9408368" y="6356350"/>
            <a:ext cx="2743200" cy="365125"/>
          </a:xfrm>
        </p:spPr>
        <p:txBody>
          <a:bodyPr/>
          <a:lstStyle/>
          <a:p>
            <a:fld id="{6710FDF4-3176-4D99-8964-9567913FDD2E}" type="slidenum">
              <a:rPr lang="sl-SI" smtClean="0"/>
              <a:t>9</a:t>
            </a:fld>
            <a:r>
              <a:rPr lang="sl-SI" dirty="0"/>
              <a:t> /18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18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Načrt po meri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ULFE_ppt_template_16-9</Template>
  <TotalTime>11972</TotalTime>
  <Words>1247</Words>
  <Application>Microsoft Office PowerPoint</Application>
  <PresentationFormat>Širokozaslonsko</PresentationFormat>
  <Paragraphs>146</Paragraphs>
  <Slides>18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Univerza Sans</vt:lpstr>
      <vt:lpstr>1_Načrt po meri</vt:lpstr>
      <vt:lpstr>2_Načrt po meri</vt:lpstr>
      <vt:lpstr>Načrt po meri</vt:lpstr>
      <vt:lpstr>DOKTORSKI ŠTUDIJ 3. stopnje na UL FE</vt:lpstr>
      <vt:lpstr>Vrste študija</vt:lpstr>
      <vt:lpstr>Doktorski študij na FE</vt:lpstr>
      <vt:lpstr>Značilnosti</vt:lpstr>
      <vt:lpstr>Doktorski študij v sliki</vt:lpstr>
      <vt:lpstr>Področja študija</vt:lpstr>
      <vt:lpstr>Študijski program</vt:lpstr>
      <vt:lpstr>Predmetnik 1., 2. letnik</vt:lpstr>
      <vt:lpstr>Predmetnik 3., 4. letnik</vt:lpstr>
      <vt:lpstr>PowerPointova predstavitev</vt:lpstr>
      <vt:lpstr>PowerPointova predstavitev</vt:lpstr>
      <vt:lpstr>PowerPointova predstavitev</vt:lpstr>
      <vt:lpstr>PowerPointova predstavitev</vt:lpstr>
      <vt:lpstr>Razpis vpisnih mest</vt:lpstr>
      <vt:lpstr>Vpisni pogoji</vt:lpstr>
      <vt:lpstr>Šolnina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Dobrodošli na  Fakulteti za elektrotehniko</dc:title>
  <dc:creator>Nina Gržinič</dc:creator>
  <cp:lastModifiedBy>Bostjan Batagelj</cp:lastModifiedBy>
  <cp:revision>251</cp:revision>
  <cp:lastPrinted>2024-04-21T08:09:46Z</cp:lastPrinted>
  <dcterms:created xsi:type="dcterms:W3CDTF">2012-01-26T11:40:17Z</dcterms:created>
  <dcterms:modified xsi:type="dcterms:W3CDTF">2024-04-21T08:10:02Z</dcterms:modified>
</cp:coreProperties>
</file>